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71" r:id="rId5"/>
    <p:sldId id="276" r:id="rId6"/>
    <p:sldId id="274" r:id="rId7"/>
    <p:sldId id="275" r:id="rId8"/>
    <p:sldId id="258" r:id="rId9"/>
    <p:sldId id="268" r:id="rId10"/>
    <p:sldId id="266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71093" autoAdjust="0"/>
  </p:normalViewPr>
  <p:slideViewPr>
    <p:cSldViewPr snapToGrid="0">
      <p:cViewPr varScale="1">
        <p:scale>
          <a:sx n="48" d="100"/>
          <a:sy n="48" d="100"/>
        </p:scale>
        <p:origin x="67" y="3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D5B00-FB2A-47A6-AC49-575C6BD903AC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013C-F9DC-4D9C-82F6-68C11152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show figures shortly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1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4, 6, and 30 (reference 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22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4, 6, and 30 (reference 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22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Ages 4, 6, and 30 (reference ages)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71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pre specified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84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this actually work?</a:t>
            </a:r>
          </a:p>
          <a:p>
            <a:r>
              <a:rPr lang="en-US" dirty="0"/>
              <a:t>Built an Individual Based Model with artificially-induced spatiotemporal changes</a:t>
            </a:r>
          </a:p>
          <a:p>
            <a:r>
              <a:rPr lang="en-US" dirty="0"/>
              <a:t>Fish in different “regions” are subject to different life-history regimes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89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thru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FEA-0D6F-4476-9545-4AF7D0621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DBDB-BD1E-402E-A4A8-677DE0998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7329-486B-44BA-A4F0-38EE9858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BB2CE346-5722-402C-AD58-9DD8C63E8DD8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31CB4-90AB-4151-AB4A-5CCAD8B9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676AE-B771-44B4-B227-A81C8578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A9A09265-CE52-40FE-9339-B16FF4832C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5F2C-D96E-4B8E-B64C-6A804DE8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CB4FB-5A6E-4346-991A-DFF43051D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5432-4417-4897-8F24-61BEFE12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28BD-89D3-401C-80F5-B83B4534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C07-2D9A-4B2F-A03C-6485BD41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836A6-C336-4F6D-B161-8C2F75A2B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DA079-054B-44A7-A985-31FCEF7B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7CD2-B19D-43A9-8385-4D77D525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7A6AC-9D81-413E-9D64-29373315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D1B4-B9A1-4D97-8678-8A07AB38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60F4-0A21-4303-AF90-CCE6E4B4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D9A0-C481-4040-BE4F-4FCA8CF5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361CA-F05D-45DC-950F-1CE2B61D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E278A-EB8D-43F8-8EF2-747C2369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3CAE8-5AE2-41C6-AFDE-3113E094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1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F34D-8113-40C2-868A-ECF1F5CF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A9FE3-2B44-43E3-BF9D-FDC570F1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0786-F90C-4944-A460-7BCCDE85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C44AB-576B-4CC9-8EF3-8D11E622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D500-9EFB-4A1D-9E2E-2A7313F2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9B84-2793-4B91-A2D5-E0DA7773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5128-4F7A-4899-B90F-CD26F9290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8CA62-6E48-4FE2-A241-DA683E573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1EAE0-AE76-49E8-954D-39CB653C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6E934-0142-467D-ACDB-5FCA05E4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4B315-A3D1-456E-BCA8-AF0604C2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BFF7-F862-4BAD-ACA6-E15D2252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A269A-D2C0-4F99-8490-1F0551ED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CEDCA-A217-41CC-A578-73AA6331B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7D27A-49E2-4F59-8FEB-F72258429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35BA5-86D4-48E2-91B0-5326D2D65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C4FDB-BF54-47F0-9FDF-AE869929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490E8-6DB5-4DF5-A80E-7CB81208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CA286-AC35-44EF-8FCB-3862E915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0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A0AC-0DF7-46CA-BE55-2006D9A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03FF9-D634-4FEF-9C42-A078B95A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2CCFF-45C3-48D1-9F65-449DA368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F8E31-9B4E-4A16-A637-9B868435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9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BAEC6-C03E-4DEA-BF41-F1552CA3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08A7C8-835A-44DE-A4DE-30152FA7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2B2CA-23FC-4D3F-9266-10AE5E0F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7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A60-D1FA-4B2B-BCD0-758D75F5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3BBC-F94B-4F6D-9366-80349D19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9EFD0-FA30-442B-9EC3-83F117544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88215-0AE3-4BF6-89DC-C7962DD7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7DFA3-C630-4C0A-8E4B-C80F23BC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A6FA-CB12-4755-91CB-7BDDDF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2F61-78C9-4E6B-B910-3275A2BE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E1172-8BFF-48F9-8C8E-25C0268F3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C9D9-38DA-40F8-BE13-C3CFC5EB1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4EE8A-535D-475D-AC19-68AC8538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7/8/2019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4B974-76DF-429C-BCD7-40DC858D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521F6-245D-4CDC-92AF-D24BA5E8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3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2274F-3A09-4329-AC46-B44FEFDC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E44-DE0D-4836-BB38-BADE08B7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85E6-B51B-4C8F-A0CC-8A05EF1CA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B2CE346-5722-402C-AD58-9DD8C63E8DD8}" type="datetimeFigureOut">
              <a:rPr lang="en-US" smtClean="0"/>
              <a:pPr/>
              <a:t>7/8/2019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83C34-2E39-4DAF-AFD8-2F3CA5610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1D93-C97E-4E68-BD2D-3742E5F4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9A09265-CE52-40FE-9339-B16FF4832C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9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910B-7FEC-46A7-B421-8BE9EFC3A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Oceanographically-determined growth variation for NE Pacific Sablefish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8E502-FE99-4679-BE4C-E4524CD6E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Sablefish STAR</a:t>
            </a:r>
          </a:p>
          <a:p>
            <a:r>
              <a:rPr lang="en-US" dirty="0"/>
              <a:t>July 2019</a:t>
            </a:r>
          </a:p>
          <a:p>
            <a:r>
              <a:rPr lang="en-US" dirty="0"/>
              <a:t>Maia </a:t>
            </a:r>
            <a:r>
              <a:rPr lang="en-US" dirty="0" err="1"/>
              <a:t>Kapur</a:t>
            </a:r>
            <a:endParaRPr lang="en-US" dirty="0"/>
          </a:p>
          <a:p>
            <a:r>
              <a:rPr lang="en-US" dirty="0"/>
              <a:t>kapurm@uw.edu</a:t>
            </a:r>
          </a:p>
        </p:txBody>
      </p:sp>
    </p:spTree>
    <p:extLst>
      <p:ext uri="{BB962C8B-B14F-4D97-AF65-F5344CB8AC3E}">
        <p14:creationId xmlns:p14="http://schemas.microsoft.com/office/powerpoint/2010/main" val="161008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518BB-5787-45E5-AA9F-383503DA1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Filter to only have single-aged fish, to avoid age effects</a:t>
            </a:r>
          </a:p>
          <a:p>
            <a:r>
              <a:rPr lang="en-US" dirty="0"/>
              <a:t>GAM diagnostics generally good</a:t>
            </a:r>
          </a:p>
          <a:p>
            <a:r>
              <a:rPr lang="en-US" dirty="0"/>
              <a:t>100 trials each for several spatial scenarios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C44ED-414B-42A8-A838-C17A89609EE0}"/>
              </a:ext>
            </a:extLst>
          </p:cNvPr>
          <p:cNvSpPr/>
          <p:nvPr/>
        </p:nvSpPr>
        <p:spPr>
          <a:xfrm>
            <a:off x="5878286" y="4868883"/>
            <a:ext cx="6313714" cy="19891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2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C8183-BEF0-4D52-B889-D060D4C4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239" y="1317988"/>
            <a:ext cx="7371521" cy="53611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768DC-1D99-4C98-9C55-A1E5FC42A69B}"/>
              </a:ext>
            </a:extLst>
          </p:cNvPr>
          <p:cNvGrpSpPr/>
          <p:nvPr/>
        </p:nvGrpSpPr>
        <p:grpSpPr>
          <a:xfrm>
            <a:off x="7295323" y="2368524"/>
            <a:ext cx="4585249" cy="1599194"/>
            <a:chOff x="7371524" y="2216426"/>
            <a:chExt cx="4585249" cy="159919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93BD7F-E7C5-4CED-AD81-435CC5D803F2}"/>
                </a:ext>
              </a:extLst>
            </p:cNvPr>
            <p:cNvSpPr txBox="1"/>
            <p:nvPr/>
          </p:nvSpPr>
          <p:spPr>
            <a:xfrm>
              <a:off x="10157790" y="2216426"/>
              <a:ext cx="1798983" cy="92333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Helvetica" pitchFamily="2" charset="0"/>
                </a:rPr>
                <a:t>No breaks identified – good!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D55AB6-96E3-4286-ADB8-66F40D15B66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371524" y="2678091"/>
              <a:ext cx="2786266" cy="11375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C8183-BEF0-4D52-B889-D060D4C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239" y="1317988"/>
            <a:ext cx="7371521" cy="53611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3F6F28-8BE8-4F05-957E-407CAA8EEB8E}"/>
              </a:ext>
            </a:extLst>
          </p:cNvPr>
          <p:cNvGrpSpPr/>
          <p:nvPr/>
        </p:nvGrpSpPr>
        <p:grpSpPr>
          <a:xfrm>
            <a:off x="5774636" y="2216426"/>
            <a:ext cx="6182137" cy="4174435"/>
            <a:chOff x="5774636" y="2216426"/>
            <a:chExt cx="6182137" cy="41744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719B97-D93F-4D45-B49F-7B77AE676DC5}"/>
                </a:ext>
              </a:extLst>
            </p:cNvPr>
            <p:cNvSpPr txBox="1"/>
            <p:nvPr/>
          </p:nvSpPr>
          <p:spPr>
            <a:xfrm>
              <a:off x="10157790" y="2216426"/>
              <a:ext cx="1798983" cy="92333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Helvetica" pitchFamily="2" charset="0"/>
                </a:rPr>
                <a:t>Lat break @ 25, Lon break @ 25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6EDA80-2B52-4DFE-8892-0F58BC1E5AF5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774636" y="2678091"/>
              <a:ext cx="4383154" cy="11683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AF46BA-DCA7-4A55-90B4-E25007FEA29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96540" y="2678091"/>
              <a:ext cx="3061250" cy="37127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718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2141-5BCE-4886-B0E7-86138E01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7A79-6669-4A08-9076-0BA87254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Find/Develop data-driven method to ID </a:t>
            </a:r>
            <a:r>
              <a:rPr lang="en-US" dirty="0" err="1"/>
              <a:t>spatio</a:t>
            </a:r>
            <a:r>
              <a:rPr lang="en-US" dirty="0"/>
              <a:t>-temporal break points in growth</a:t>
            </a:r>
          </a:p>
          <a:p>
            <a:r>
              <a:rPr lang="en-US" dirty="0"/>
              <a:t>See if there are areas between which sablefish growth differs</a:t>
            </a:r>
          </a:p>
          <a:p>
            <a:r>
              <a:rPr lang="en-US" dirty="0"/>
              <a:t>Submitted to </a:t>
            </a:r>
            <a:r>
              <a:rPr lang="en-US" i="1" dirty="0"/>
              <a:t>Fisheries Research</a:t>
            </a:r>
          </a:p>
        </p:txBody>
      </p:sp>
    </p:spTree>
    <p:extLst>
      <p:ext uri="{BB962C8B-B14F-4D97-AF65-F5344CB8AC3E}">
        <p14:creationId xmlns:p14="http://schemas.microsoft.com/office/powerpoint/2010/main" val="16641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670-567A-4726-9851-260B4EC1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method (in a nutshell)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B8536-5141-4417-AED8-6953C03E7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“Let the data talk”</a:t>
                </a:r>
              </a:p>
              <a:p>
                <a:r>
                  <a:rPr lang="en-US" dirty="0"/>
                  <a:t>Fit a Generalized Additive Model (GAM) to a single age and sex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𝑠𝑚𝑜𝑜𝑡h𝑒𝑟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𝑠𝑚𝑜𝑜𝑡h𝑒𝑟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𝑠𝑚𝑜𝑜𝑡h𝑒𝑟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𝑙𝑜𝑛𝑔𝑖𝑡𝑢𝑑𝑒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  <a:p>
                <a:r>
                  <a:rPr lang="en-US" dirty="0"/>
                  <a:t>Evaluate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 of the latitude/longitude/year smoother to see where it is changing most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B8536-5141-4417-AED8-6953C03E7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333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Sablefish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6CE0899-4E7F-45B6-A726-727AEBA540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7"/>
          <a:stretch/>
        </p:blipFill>
        <p:spPr>
          <a:xfrm>
            <a:off x="6859446" y="365125"/>
            <a:ext cx="5332554" cy="6295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D3C52-CFAA-46B4-B959-108E50FA4CE3}"/>
              </a:ext>
            </a:extLst>
          </p:cNvPr>
          <p:cNvSpPr txBox="1"/>
          <p:nvPr/>
        </p:nvSpPr>
        <p:spPr>
          <a:xfrm>
            <a:off x="3648075" y="2057642"/>
            <a:ext cx="244792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Repeated analysis for ages 4, 6 and 30 for both sexes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4321F8-39EF-4294-9F40-03DD994DEFF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096000" y="2204581"/>
            <a:ext cx="918575" cy="3147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0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Sablefish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3F5CA-A10F-4423-A856-3EDA1BA9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0" r="15625"/>
          <a:stretch/>
        </p:blipFill>
        <p:spPr>
          <a:xfrm>
            <a:off x="6473823" y="1481621"/>
            <a:ext cx="4213227" cy="457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B78533-482D-4719-8814-F8791C1B91EB}"/>
              </a:ext>
            </a:extLst>
          </p:cNvPr>
          <p:cNvSpPr txBox="1"/>
          <p:nvPr/>
        </p:nvSpPr>
        <p:spPr>
          <a:xfrm>
            <a:off x="3648075" y="3809591"/>
            <a:ext cx="244792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Detected 5 regions, including a tested ecosystem break at 145W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321A99-AF45-4A5E-8E9C-D76AA3AC3C39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6096000" y="4133850"/>
            <a:ext cx="1177131" cy="2759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B9684D1A-B2CF-4218-B5DD-BA55D05CD0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7"/>
          <a:stretch/>
        </p:blipFill>
        <p:spPr>
          <a:xfrm>
            <a:off x="838200" y="1405421"/>
            <a:ext cx="243205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80274E-89CD-4C1C-B721-E6A788751696}"/>
              </a:ext>
            </a:extLst>
          </p:cNvPr>
          <p:cNvSpPr txBox="1"/>
          <p:nvPr/>
        </p:nvSpPr>
        <p:spPr>
          <a:xfrm>
            <a:off x="3648075" y="2057642"/>
            <a:ext cx="2447925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Repeated analysis for ages 4, 6 and 30 for both sexes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6562E9-6ED4-4892-A641-87048D82E4ED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114675" y="2519307"/>
            <a:ext cx="533400" cy="4616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6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D83F5CA-A10F-4423-A856-3EDA1BA9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7" t="11714" r="8936" b="10364"/>
          <a:stretch/>
        </p:blipFill>
        <p:spPr>
          <a:xfrm>
            <a:off x="5749677" y="295275"/>
            <a:ext cx="6261049" cy="6400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CE0899-4E7F-45B6-A726-727AEBA54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8928" y="295275"/>
            <a:ext cx="533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4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0149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C68B-1EDC-4399-A554-0880C7D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294F-9224-4ADE-A3D5-4194553B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Gertseva</a:t>
            </a:r>
            <a:r>
              <a:rPr lang="en-US" sz="2200" dirty="0"/>
              <a:t> et al., </a:t>
            </a:r>
            <a:r>
              <a:rPr lang="en-US" sz="2200" dirty="0" err="1"/>
              <a:t>Echave</a:t>
            </a:r>
            <a:r>
              <a:rPr lang="en-US" sz="2200" dirty="0"/>
              <a:t> et al. – </a:t>
            </a:r>
            <a:r>
              <a:rPr lang="en-US" sz="2200" i="1" dirty="0"/>
              <a:t>a priori </a:t>
            </a:r>
            <a:r>
              <a:rPr lang="en-US" sz="2200" dirty="0"/>
              <a:t>breaks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23C8C-022D-44C5-901F-6D6237D6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45" y="0"/>
            <a:ext cx="4521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29D2-7932-4A32-A648-9E42095E4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8" y="2508184"/>
            <a:ext cx="7357444" cy="43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0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670-567A-4726-9851-260B4EC1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Testing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39A68A7-A2CD-4BA9-B66F-848BE9C3D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13A4453-5F14-4DC3-A4FD-49DC217BF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045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9015</TotalTime>
  <Words>319</Words>
  <Application>Microsoft Office PowerPoint</Application>
  <PresentationFormat>Widescreen</PresentationFormat>
  <Paragraphs>48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Helvetica</vt:lpstr>
      <vt:lpstr>Office Theme</vt:lpstr>
      <vt:lpstr>Oceanographically-determined growth variation for NE Pacific Sablefish</vt:lpstr>
      <vt:lpstr>Objective of this work</vt:lpstr>
      <vt:lpstr>Our method (in a nutshell)</vt:lpstr>
      <vt:lpstr>Application to Sablefish</vt:lpstr>
      <vt:lpstr>Application to Sablefish</vt:lpstr>
      <vt:lpstr>PowerPoint Presentation</vt:lpstr>
      <vt:lpstr>PowerPoint Presentation</vt:lpstr>
      <vt:lpstr>Previous work</vt:lpstr>
      <vt:lpstr>Simulation Testing</vt:lpstr>
      <vt:lpstr>How the GAM analysis looks</vt:lpstr>
      <vt:lpstr>How the GAM analysis looks</vt:lpstr>
      <vt:lpstr>How the GAM analysis looks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on Growth Modeling</dc:title>
  <dc:creator>Maia Kapur</dc:creator>
  <cp:lastModifiedBy>mkapur</cp:lastModifiedBy>
  <cp:revision>40</cp:revision>
  <dcterms:created xsi:type="dcterms:W3CDTF">2019-02-26T19:22:57Z</dcterms:created>
  <dcterms:modified xsi:type="dcterms:W3CDTF">2019-07-09T15:19:14Z</dcterms:modified>
</cp:coreProperties>
</file>